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12192000"/>
  <p:notesSz cx="6858000" cy="9144000"/>
  <p:embeddedFontLst>
    <p:embeddedFont>
      <p:font typeface="Plus Jakarta Sans ExtraBold"/>
      <p:bold r:id="rId33"/>
      <p:boldItalic r:id="rId34"/>
    </p:embeddedFont>
    <p:embeddedFont>
      <p:font typeface="Inter Light"/>
      <p:regular r:id="rId35"/>
      <p:bold r:id="rId36"/>
      <p:italic r:id="rId37"/>
      <p:boldItalic r:id="rId38"/>
    </p:embeddedFont>
    <p:embeddedFont>
      <p:font typeface="Inter"/>
      <p:regular r:id="rId39"/>
      <p:bold r:id="rId40"/>
      <p:italic r:id="rId41"/>
      <p:boldItalic r:id="rId42"/>
    </p:embeddedFont>
    <p:embeddedFont>
      <p:font typeface="Poppins"/>
      <p:regular r:id="rId43"/>
      <p:bold r:id="rId44"/>
      <p:italic r:id="rId45"/>
      <p:boldItalic r:id="rId46"/>
    </p:embeddedFont>
    <p:embeddedFont>
      <p:font typeface="Plus Jakarta Sans"/>
      <p:regular r:id="rId47"/>
      <p:bold r:id="rId48"/>
      <p:italic r:id="rId49"/>
      <p:boldItalic r:id="rId50"/>
    </p:embeddedFont>
    <p:embeddedFont>
      <p:font typeface="Plus Jakarta Sans SemiBold"/>
      <p:regular r:id="rId51"/>
      <p:bold r:id="rId52"/>
      <p:italic r:id="rId53"/>
      <p:boldItalic r:id="rId54"/>
    </p:embeddedFont>
    <p:embeddedFont>
      <p:font typeface="Outfit"/>
      <p:regular r:id="rId55"/>
      <p:bold r:id="rId56"/>
    </p:embeddedFont>
    <p:embeddedFont>
      <p:font typeface="Inter ExtraBold"/>
      <p:bold r:id="rId57"/>
      <p:boldItalic r:id="rId58"/>
    </p:embeddedFont>
    <p:embeddedFont>
      <p:font typeface="Space Grotesk SemiBold"/>
      <p:regular r:id="rId59"/>
      <p:bold r:id="rId60"/>
    </p:embeddedFont>
    <p:embeddedFont>
      <p:font typeface="Inter Medium"/>
      <p:regular r:id="rId61"/>
      <p:bold r:id="rId62"/>
      <p:italic r:id="rId63"/>
      <p:boldItalic r:id="rId64"/>
    </p:embeddedFont>
    <p:embeddedFont>
      <p:font typeface="Space Grotesk"/>
      <p:regular r:id="rId65"/>
      <p:bold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550FFF-22AE-4B5C-BDBD-2E5096BFC8CC}">
  <a:tblStyle styleId="{F3550FFF-22AE-4B5C-BDBD-2E5096BFC8C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.fntdata"/><Relationship Id="rId42" Type="http://schemas.openxmlformats.org/officeDocument/2006/relationships/font" Target="fonts/Inter-boldItalic.fntdata"/><Relationship Id="rId41" Type="http://schemas.openxmlformats.org/officeDocument/2006/relationships/font" Target="fonts/Inter-italic.fntdata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lusJakartaSans-bold.fntdata"/><Relationship Id="rId47" Type="http://schemas.openxmlformats.org/officeDocument/2006/relationships/font" Target="fonts/PlusJakartaSans-regular.fntdata"/><Relationship Id="rId49" Type="http://schemas.openxmlformats.org/officeDocument/2006/relationships/font" Target="fonts/PlusJakarta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PlusJakartaSansExtraBold-bold.fntdata"/><Relationship Id="rId32" Type="http://schemas.openxmlformats.org/officeDocument/2006/relationships/slide" Target="slides/slide26.xml"/><Relationship Id="rId35" Type="http://schemas.openxmlformats.org/officeDocument/2006/relationships/font" Target="fonts/InterLight-regular.fntdata"/><Relationship Id="rId34" Type="http://schemas.openxmlformats.org/officeDocument/2006/relationships/font" Target="fonts/PlusJakartaSansExtraBold-boldItalic.fntdata"/><Relationship Id="rId37" Type="http://schemas.openxmlformats.org/officeDocument/2006/relationships/font" Target="fonts/InterLight-italic.fntdata"/><Relationship Id="rId36" Type="http://schemas.openxmlformats.org/officeDocument/2006/relationships/font" Target="fonts/InterLight-bold.fntdata"/><Relationship Id="rId39" Type="http://schemas.openxmlformats.org/officeDocument/2006/relationships/font" Target="fonts/Inter-regular.fntdata"/><Relationship Id="rId38" Type="http://schemas.openxmlformats.org/officeDocument/2006/relationships/font" Target="fonts/InterLight-boldItalic.fntdata"/><Relationship Id="rId62" Type="http://schemas.openxmlformats.org/officeDocument/2006/relationships/font" Target="fonts/InterMedium-bold.fntdata"/><Relationship Id="rId61" Type="http://schemas.openxmlformats.org/officeDocument/2006/relationships/font" Target="fonts/InterMedium-regular.fntdata"/><Relationship Id="rId20" Type="http://schemas.openxmlformats.org/officeDocument/2006/relationships/slide" Target="slides/slide14.xml"/><Relationship Id="rId64" Type="http://schemas.openxmlformats.org/officeDocument/2006/relationships/font" Target="fonts/InterMedium-boldItalic.fntdata"/><Relationship Id="rId63" Type="http://schemas.openxmlformats.org/officeDocument/2006/relationships/font" Target="fonts/InterMedium-italic.fntdata"/><Relationship Id="rId22" Type="http://schemas.openxmlformats.org/officeDocument/2006/relationships/slide" Target="slides/slide16.xml"/><Relationship Id="rId66" Type="http://schemas.openxmlformats.org/officeDocument/2006/relationships/font" Target="fonts/SpaceGrotesk-bold.fntdata"/><Relationship Id="rId21" Type="http://schemas.openxmlformats.org/officeDocument/2006/relationships/slide" Target="slides/slide15.xml"/><Relationship Id="rId65" Type="http://schemas.openxmlformats.org/officeDocument/2006/relationships/font" Target="fonts/SpaceGrotesk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SpaceGroteskSemiBold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lusJakartaSansSemiBold-regular.fntdata"/><Relationship Id="rId50" Type="http://schemas.openxmlformats.org/officeDocument/2006/relationships/font" Target="fonts/PlusJakartaSans-boldItalic.fntdata"/><Relationship Id="rId53" Type="http://schemas.openxmlformats.org/officeDocument/2006/relationships/font" Target="fonts/PlusJakartaSansSemiBold-italic.fntdata"/><Relationship Id="rId52" Type="http://schemas.openxmlformats.org/officeDocument/2006/relationships/font" Target="fonts/PlusJakartaSansSemiBold-bold.fntdata"/><Relationship Id="rId11" Type="http://schemas.openxmlformats.org/officeDocument/2006/relationships/slide" Target="slides/slide5.xml"/><Relationship Id="rId55" Type="http://schemas.openxmlformats.org/officeDocument/2006/relationships/font" Target="fonts/Outfit-regular.fntdata"/><Relationship Id="rId10" Type="http://schemas.openxmlformats.org/officeDocument/2006/relationships/slide" Target="slides/slide4.xml"/><Relationship Id="rId54" Type="http://schemas.openxmlformats.org/officeDocument/2006/relationships/font" Target="fonts/PlusJakartaSansSemiBold-boldItalic.fntdata"/><Relationship Id="rId13" Type="http://schemas.openxmlformats.org/officeDocument/2006/relationships/slide" Target="slides/slide7.xml"/><Relationship Id="rId57" Type="http://schemas.openxmlformats.org/officeDocument/2006/relationships/font" Target="fonts/InterExtraBold-bold.fntdata"/><Relationship Id="rId12" Type="http://schemas.openxmlformats.org/officeDocument/2006/relationships/slide" Target="slides/slide6.xml"/><Relationship Id="rId56" Type="http://schemas.openxmlformats.org/officeDocument/2006/relationships/font" Target="fonts/Outfit-bold.fntdata"/><Relationship Id="rId15" Type="http://schemas.openxmlformats.org/officeDocument/2006/relationships/slide" Target="slides/slide9.xml"/><Relationship Id="rId59" Type="http://schemas.openxmlformats.org/officeDocument/2006/relationships/font" Target="fonts/SpaceGroteskSemiBold-regular.fntdata"/><Relationship Id="rId14" Type="http://schemas.openxmlformats.org/officeDocument/2006/relationships/slide" Target="slides/slide8.xml"/><Relationship Id="rId58" Type="http://schemas.openxmlformats.org/officeDocument/2006/relationships/font" Target="fonts/InterExtraBold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b03d02579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b03d025790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b0f557f92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b0f557f926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b0f557f926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b0f557f926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b30c7788d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3b30c7788da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b0f557f92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b0f557f926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b30c7788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b30c7788da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b30c7788da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b30c7788da_0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30c7788da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3b30c7788da_0_3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b0f557f926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b0f557f926_0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b30c7788d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b30c7788da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b30c7788d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b30c7788da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b03d02579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3b03d025790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b30c7788da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b30c7788da_0_4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b0f557f9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b0f557f92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48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Relationship Id="rId6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10" Type="http://schemas.openxmlformats.org/officeDocument/2006/relationships/image" Target="../media/image44.png"/><Relationship Id="rId9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Relationship Id="rId7" Type="http://schemas.openxmlformats.org/officeDocument/2006/relationships/image" Target="../media/image46.png"/><Relationship Id="rId8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43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6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40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Relationship Id="rId7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6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Relationship Id="rId5" Type="http://schemas.openxmlformats.org/officeDocument/2006/relationships/image" Target="../media/image64.png"/><Relationship Id="rId6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png"/><Relationship Id="rId4" Type="http://schemas.openxmlformats.org/officeDocument/2006/relationships/image" Target="../media/image56.png"/><Relationship Id="rId5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2.png"/><Relationship Id="rId4" Type="http://schemas.openxmlformats.org/officeDocument/2006/relationships/image" Target="../media/image54.png"/><Relationship Id="rId5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5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1" Type="http://schemas.openxmlformats.org/officeDocument/2006/relationships/image" Target="../media/image24.png"/><Relationship Id="rId10" Type="http://schemas.openxmlformats.org/officeDocument/2006/relationships/image" Target="../media/image8.png"/><Relationship Id="rId12" Type="http://schemas.openxmlformats.org/officeDocument/2006/relationships/image" Target="../media/image16.png"/><Relationship Id="rId9" Type="http://schemas.openxmlformats.org/officeDocument/2006/relationships/image" Target="../media/image13.png"/><Relationship Id="rId5" Type="http://schemas.openxmlformats.org/officeDocument/2006/relationships/image" Target="../media/image26.png"/><Relationship Id="rId6" Type="http://schemas.openxmlformats.org/officeDocument/2006/relationships/image" Target="../media/image12.png"/><Relationship Id="rId7" Type="http://schemas.openxmlformats.org/officeDocument/2006/relationships/image" Target="../media/image36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571500" y="1826865"/>
            <a:ext cx="52387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PROJECT PRESENTATION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571500" y="2017365"/>
            <a:ext cx="5500687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F172A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NovaCloud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571500" y="3046065"/>
            <a:ext cx="5238750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Secure. Scalable. Simple.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571500" y="3983235"/>
            <a:ext cx="5238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Presented by:</a:t>
            </a: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Abraham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571500" y="4288035"/>
            <a:ext cx="5238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Date:</a:t>
            </a: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December</a:t>
            </a: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2025</a:t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412" y="231250"/>
            <a:ext cx="5815012" cy="58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13" name="Google Shape;2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4" name="Google Shape;21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952500" y="2055614"/>
            <a:ext cx="5943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8BDF8"/>
                </a:solidFill>
                <a:latin typeface="Inter Light"/>
                <a:ea typeface="Inter Light"/>
                <a:cs typeface="Inter Light"/>
                <a:sym typeface="Inter Light"/>
              </a:rPr>
              <a:t>INTRODUCING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952500" y="2550914"/>
            <a:ext cx="62409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5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NovaCloud</a:t>
            </a:r>
            <a:endParaRPr/>
          </a:p>
        </p:txBody>
      </p:sp>
      <p:sp>
        <p:nvSpPr>
          <p:cNvPr id="217" name="Google Shape;217;p22"/>
          <p:cNvSpPr txBox="1"/>
          <p:nvPr/>
        </p:nvSpPr>
        <p:spPr>
          <a:xfrm>
            <a:off x="952500" y="3712964"/>
            <a:ext cx="59436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E2E8F0"/>
                </a:solidFill>
                <a:latin typeface="Inter Light"/>
                <a:ea typeface="Inter Light"/>
                <a:cs typeface="Inter Light"/>
                <a:sym typeface="Inter Light"/>
              </a:rPr>
              <a:t>Secure. Scalable. Yours.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E2E8F0"/>
                </a:solidFill>
                <a:latin typeface="Inter Light"/>
                <a:ea typeface="Inter Light"/>
                <a:cs typeface="Inter Light"/>
                <a:sym typeface="Inter Light"/>
              </a:rPr>
              <a:t> The last storage solution you'll ever need.</a:t>
            </a:r>
            <a:endParaRPr/>
          </a:p>
        </p:txBody>
      </p:sp>
      <p:sp>
        <p:nvSpPr>
          <p:cNvPr id="218" name="Google Shape;218;p22"/>
          <p:cNvSpPr txBox="1"/>
          <p:nvPr/>
        </p:nvSpPr>
        <p:spPr>
          <a:xfrm>
            <a:off x="315325" y="104775"/>
            <a:ext cx="1104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2563EB"/>
                </a:solidFill>
                <a:latin typeface="Poppins"/>
                <a:ea typeface="Poppins"/>
                <a:cs typeface="Poppins"/>
                <a:sym typeface="Poppins"/>
              </a:rPr>
              <a:t>PART </a:t>
            </a:r>
            <a:r>
              <a:rPr b="1" lang="en-US" sz="1350">
                <a:solidFill>
                  <a:srgbClr val="2563EB"/>
                </a:solidFill>
                <a:latin typeface="Poppins"/>
                <a:ea typeface="Poppins"/>
                <a:cs typeface="Poppins"/>
                <a:sym typeface="Poppins"/>
              </a:rPr>
              <a:t>THREE</a:t>
            </a:r>
            <a:endParaRPr/>
          </a:p>
        </p:txBody>
      </p:sp>
      <p:sp>
        <p:nvSpPr>
          <p:cNvPr id="219" name="Google Shape;219;p22"/>
          <p:cNvSpPr txBox="1"/>
          <p:nvPr/>
        </p:nvSpPr>
        <p:spPr>
          <a:xfrm>
            <a:off x="952500" y="590325"/>
            <a:ext cx="900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Solution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descr="image.png" id="220" name="Google Shape;22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4500" y="1329225"/>
            <a:ext cx="11430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/>
          <p:nvPr/>
        </p:nvSpPr>
        <p:spPr>
          <a:xfrm>
            <a:off x="502525" y="5942600"/>
            <a:ext cx="11049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Reimagining data storage for the modern era.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26" name="Google Shape;2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750" y="571500"/>
            <a:ext cx="5238750" cy="44079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7" name="Google Shape;22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4950916"/>
            <a:ext cx="110490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8" name="Google Shape;22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291780"/>
            <a:ext cx="5238750" cy="1687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9" name="Google Shape;22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750" y="571500"/>
            <a:ext cx="5238750" cy="440799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 txBox="1"/>
          <p:nvPr/>
        </p:nvSpPr>
        <p:spPr>
          <a:xfrm>
            <a:off x="571500" y="571500"/>
            <a:ext cx="5500687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What is "The Cloud"?</a:t>
            </a:r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571500" y="1443930"/>
            <a:ext cx="762000" cy="57150"/>
          </a:xfrm>
          <a:prstGeom prst="roundRect">
            <a:avLst>
              <a:gd fmla="val 50000" name="adj"/>
            </a:avLst>
          </a:prstGeom>
          <a:solidFill>
            <a:srgbClr val="2563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571500" y="1786830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It's not magic. It's massive, enterprise-grade data centers.</a:t>
            </a:r>
            <a:endParaRPr/>
          </a:p>
        </p:txBody>
      </p:sp>
      <p:sp>
        <p:nvSpPr>
          <p:cNvPr id="233" name="Google Shape;233;p23"/>
          <p:cNvSpPr txBox="1"/>
          <p:nvPr/>
        </p:nvSpPr>
        <p:spPr>
          <a:xfrm>
            <a:off x="571500" y="2396430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Instead of storing data on your fragile device, you store it on thousands of secure servers simultaneously.</a:t>
            </a:r>
            <a:endParaRPr/>
          </a:p>
        </p:txBody>
      </p:sp>
      <p:sp>
        <p:nvSpPr>
          <p:cNvPr id="234" name="Google Shape;234;p23"/>
          <p:cNvSpPr txBox="1"/>
          <p:nvPr/>
        </p:nvSpPr>
        <p:spPr>
          <a:xfrm>
            <a:off x="571500" y="5103316"/>
            <a:ext cx="1209675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The Cloud Concept</a:t>
            </a:r>
            <a:endParaRPr/>
          </a:p>
        </p:txBody>
      </p:sp>
      <p:sp>
        <p:nvSpPr>
          <p:cNvPr id="235" name="Google Shape;235;p23"/>
          <p:cNvSpPr txBox="1"/>
          <p:nvPr/>
        </p:nvSpPr>
        <p:spPr>
          <a:xfrm>
            <a:off x="11182350" y="5103316"/>
            <a:ext cx="43815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13 / 40</a:t>
            </a:r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866775" y="3587055"/>
            <a:ext cx="4880610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E293B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Decentralization</a:t>
            </a:r>
            <a:endParaRPr/>
          </a:p>
        </p:txBody>
      </p:sp>
      <p:sp>
        <p:nvSpPr>
          <p:cNvPr id="237" name="Google Shape;237;p23"/>
          <p:cNvSpPr txBox="1"/>
          <p:nvPr/>
        </p:nvSpPr>
        <p:spPr>
          <a:xfrm>
            <a:off x="866775" y="4074616"/>
            <a:ext cx="4648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Your data lives everywhere and nowhere, meaning if one server fails, your data is safe on another.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42" name="Google Shape;2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6257925"/>
            <a:ext cx="110490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3" name="Google Shape;24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977330"/>
            <a:ext cx="3492400" cy="2449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4" name="Google Shape;24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7950" y="1977330"/>
            <a:ext cx="3492400" cy="244971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 txBox="1"/>
          <p:nvPr/>
        </p:nvSpPr>
        <p:spPr>
          <a:xfrm>
            <a:off x="571500" y="571500"/>
            <a:ext cx="11601450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How Cloud Storage Works</a:t>
            </a:r>
            <a:endParaRPr/>
          </a:p>
        </p:txBody>
      </p:sp>
      <p:sp>
        <p:nvSpPr>
          <p:cNvPr id="246" name="Google Shape;246;p24"/>
          <p:cNvSpPr/>
          <p:nvPr/>
        </p:nvSpPr>
        <p:spPr>
          <a:xfrm>
            <a:off x="571500" y="1443930"/>
            <a:ext cx="762000" cy="57150"/>
          </a:xfrm>
          <a:prstGeom prst="roundRect">
            <a:avLst>
              <a:gd fmla="val 50000" name="adj"/>
            </a:avLst>
          </a:prstGeom>
          <a:solidFill>
            <a:srgbClr val="2563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571500" y="6410325"/>
            <a:ext cx="676275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Mechanics</a:t>
            </a:r>
            <a:endParaRPr/>
          </a:p>
        </p:txBody>
      </p:sp>
      <p:sp>
        <p:nvSpPr>
          <p:cNvPr id="248" name="Google Shape;248;p24"/>
          <p:cNvSpPr txBox="1"/>
          <p:nvPr/>
        </p:nvSpPr>
        <p:spPr>
          <a:xfrm>
            <a:off x="11182350" y="6410325"/>
            <a:ext cx="43815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14 / 40</a:t>
            </a:r>
            <a:endParaRPr/>
          </a:p>
        </p:txBody>
      </p:sp>
      <p:pic>
        <p:nvPicPr>
          <p:cNvPr descr="image.png" id="249" name="Google Shape;249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1950" y="2272605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"/>
          <p:cNvSpPr txBox="1"/>
          <p:nvPr/>
        </p:nvSpPr>
        <p:spPr>
          <a:xfrm>
            <a:off x="794228" y="3034605"/>
            <a:ext cx="3046943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E293B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1. Upload</a:t>
            </a:r>
            <a:endParaRPr/>
          </a:p>
        </p:txBody>
      </p:sp>
      <p:sp>
        <p:nvSpPr>
          <p:cNvPr id="251" name="Google Shape;251;p24"/>
          <p:cNvSpPr txBox="1"/>
          <p:nvPr/>
        </p:nvSpPr>
        <p:spPr>
          <a:xfrm>
            <a:off x="866775" y="3522166"/>
            <a:ext cx="29018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Your device encrypts the file and sends it via internet.</a:t>
            </a:r>
            <a:endParaRPr/>
          </a:p>
        </p:txBody>
      </p:sp>
      <p:pic>
        <p:nvPicPr>
          <p:cNvPr descr="image.png" id="252" name="Google Shape;252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9163" y="3006923"/>
            <a:ext cx="3333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53" name="Google Shape;253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88400" y="2272605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 txBox="1"/>
          <p:nvPr/>
        </p:nvSpPr>
        <p:spPr>
          <a:xfrm>
            <a:off x="8350679" y="3034605"/>
            <a:ext cx="3046943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E293B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2. Storage</a:t>
            </a:r>
            <a:endParaRPr/>
          </a:p>
        </p:txBody>
      </p:sp>
      <p:sp>
        <p:nvSpPr>
          <p:cNvPr id="255" name="Google Shape;255;p24"/>
          <p:cNvSpPr txBox="1"/>
          <p:nvPr/>
        </p:nvSpPr>
        <p:spPr>
          <a:xfrm>
            <a:off x="8423225" y="3522166"/>
            <a:ext cx="29018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The server receives, verifies, and duplicates the file.</a:t>
            </a:r>
            <a:endParaRPr/>
          </a:p>
        </p:txBody>
      </p:sp>
      <p:pic>
        <p:nvPicPr>
          <p:cNvPr descr="image.png" id="256" name="Google Shape;256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74825" y="2444055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57" name="Google Shape;257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759850" y="2444055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62" name="Google Shape;26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5"/>
          <p:cNvSpPr txBox="1"/>
          <p:nvPr/>
        </p:nvSpPr>
        <p:spPr>
          <a:xfrm>
            <a:off x="3065621" y="2443162"/>
            <a:ext cx="606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F172A"/>
                </a:solidFill>
                <a:latin typeface="Space Grotesk"/>
                <a:ea typeface="Space Grotesk"/>
                <a:cs typeface="Space Grotesk"/>
                <a:sym typeface="Space Grotesk"/>
              </a:rPr>
              <a:t>Why NovaCloud?</a:t>
            </a:r>
            <a:endParaRPr/>
          </a:p>
        </p:txBody>
      </p:sp>
      <p:sp>
        <p:nvSpPr>
          <p:cNvPr id="264" name="Google Shape;264;p25"/>
          <p:cNvSpPr/>
          <p:nvPr/>
        </p:nvSpPr>
        <p:spPr>
          <a:xfrm>
            <a:off x="5524500" y="3500437"/>
            <a:ext cx="1143000" cy="381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3209925" y="3919537"/>
            <a:ext cx="5772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With giants like Google and TeraBox out there, why choose us?</a:t>
            </a:r>
            <a:endParaRPr/>
          </a:p>
        </p:txBody>
      </p:sp>
      <p:sp>
        <p:nvSpPr>
          <p:cNvPr id="266" name="Google Shape;266;p25"/>
          <p:cNvSpPr txBox="1"/>
          <p:nvPr/>
        </p:nvSpPr>
        <p:spPr>
          <a:xfrm>
            <a:off x="571500" y="2105025"/>
            <a:ext cx="1104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2563EB"/>
                </a:solidFill>
                <a:latin typeface="Poppins"/>
                <a:ea typeface="Poppins"/>
                <a:cs typeface="Poppins"/>
                <a:sym typeface="Poppins"/>
              </a:rPr>
              <a:t>PART </a:t>
            </a:r>
            <a:r>
              <a:rPr b="1" lang="en-US" sz="1350">
                <a:solidFill>
                  <a:srgbClr val="2563EB"/>
                </a:solidFill>
                <a:latin typeface="Poppins"/>
                <a:ea typeface="Poppins"/>
                <a:cs typeface="Poppins"/>
                <a:sym typeface="Poppins"/>
              </a:rPr>
              <a:t>FOUR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71" name="Google Shape;27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6"/>
          <p:cNvSpPr txBox="1"/>
          <p:nvPr/>
        </p:nvSpPr>
        <p:spPr>
          <a:xfrm>
            <a:off x="762000" y="1347043"/>
            <a:ext cx="480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F172A"/>
                </a:solidFill>
                <a:latin typeface="Outfit"/>
                <a:ea typeface="Outfit"/>
                <a:cs typeface="Outfit"/>
                <a:sym typeface="Outfit"/>
              </a:rPr>
              <a:t>Security</a:t>
            </a:r>
            <a:endParaRPr/>
          </a:p>
        </p:txBody>
      </p:sp>
      <p:sp>
        <p:nvSpPr>
          <p:cNvPr id="273" name="Google Shape;273;p26"/>
          <p:cNvSpPr txBox="1"/>
          <p:nvPr/>
        </p:nvSpPr>
        <p:spPr>
          <a:xfrm>
            <a:off x="762000" y="2409973"/>
            <a:ext cx="4572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We use advanced security to keep your data safe. Once uploaded, your file is locked and only you can open it.</a:t>
            </a:r>
            <a:endParaRPr/>
          </a:p>
        </p:txBody>
      </p:sp>
      <p:pic>
        <p:nvPicPr>
          <p:cNvPr descr="image.png" id="274" name="Google Shape;27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6"/>
          <p:cNvSpPr txBox="1"/>
          <p:nvPr/>
        </p:nvSpPr>
        <p:spPr>
          <a:xfrm>
            <a:off x="1143000" y="3667273"/>
            <a:ext cx="4191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33415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End-to-End Encryption</a:t>
            </a:r>
            <a:endParaRPr/>
          </a:p>
        </p:txBody>
      </p:sp>
      <p:sp>
        <p:nvSpPr>
          <p:cNvPr id="276" name="Google Shape;276;p26"/>
          <p:cNvSpPr txBox="1"/>
          <p:nvPr/>
        </p:nvSpPr>
        <p:spPr>
          <a:xfrm>
            <a:off x="1143000" y="4231034"/>
            <a:ext cx="4191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33415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Data Sovereignty (Your data stays safe)</a:t>
            </a:r>
            <a:endParaRPr/>
          </a:p>
        </p:txBody>
      </p:sp>
      <p:sp>
        <p:nvSpPr>
          <p:cNvPr id="277" name="Google Shape;277;p26"/>
          <p:cNvSpPr txBox="1"/>
          <p:nvPr/>
        </p:nvSpPr>
        <p:spPr>
          <a:xfrm>
            <a:off x="1143000" y="4794795"/>
            <a:ext cx="4191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33415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Automated Backups</a:t>
            </a:r>
            <a:endParaRPr/>
          </a:p>
        </p:txBody>
      </p:sp>
      <p:pic>
        <p:nvPicPr>
          <p:cNvPr descr="image.png" id="278" name="Google Shape;27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3705373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9" name="Google Shape;27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4269134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0" name="Google Shape;28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4832895"/>
            <a:ext cx="22860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85" name="Google Shape;28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6257925"/>
            <a:ext cx="1104900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7"/>
          <p:cNvSpPr txBox="1"/>
          <p:nvPr/>
        </p:nvSpPr>
        <p:spPr>
          <a:xfrm>
            <a:off x="2890599" y="744884"/>
            <a:ext cx="6410801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Clean, Intuitive Interface</a:t>
            </a:r>
            <a:endParaRPr/>
          </a:p>
        </p:txBody>
      </p:sp>
      <p:sp>
        <p:nvSpPr>
          <p:cNvPr id="287" name="Google Shape;287;p27"/>
          <p:cNvSpPr txBox="1"/>
          <p:nvPr/>
        </p:nvSpPr>
        <p:spPr>
          <a:xfrm>
            <a:off x="3848100" y="1617315"/>
            <a:ext cx="4495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Designed for clarity. No clutter, just your content.</a:t>
            </a:r>
            <a:endParaRPr/>
          </a:p>
        </p:txBody>
      </p:sp>
      <p:sp>
        <p:nvSpPr>
          <p:cNvPr id="288" name="Google Shape;288;p27"/>
          <p:cNvSpPr txBox="1"/>
          <p:nvPr/>
        </p:nvSpPr>
        <p:spPr>
          <a:xfrm>
            <a:off x="571500" y="6410325"/>
            <a:ext cx="1019175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User Experience</a:t>
            </a:r>
            <a:endParaRPr/>
          </a:p>
        </p:txBody>
      </p:sp>
      <p:sp>
        <p:nvSpPr>
          <p:cNvPr id="289" name="Google Shape;289;p27"/>
          <p:cNvSpPr txBox="1"/>
          <p:nvPr/>
        </p:nvSpPr>
        <p:spPr>
          <a:xfrm>
            <a:off x="11153775" y="6410325"/>
            <a:ext cx="466725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24 / 40</a:t>
            </a:r>
            <a:endParaRPr/>
          </a:p>
        </p:txBody>
      </p:sp>
      <p:pic>
        <p:nvPicPr>
          <p:cNvPr id="290" name="Google Shape;2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900" y="1922125"/>
            <a:ext cx="9715500" cy="448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95" name="Google Shape;2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6257925"/>
            <a:ext cx="1104900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2890599" y="744884"/>
            <a:ext cx="641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Clean, Intuitive Interface</a:t>
            </a:r>
            <a:endParaRPr/>
          </a:p>
        </p:txBody>
      </p:sp>
      <p:sp>
        <p:nvSpPr>
          <p:cNvPr id="297" name="Google Shape;297;p28"/>
          <p:cNvSpPr txBox="1"/>
          <p:nvPr/>
        </p:nvSpPr>
        <p:spPr>
          <a:xfrm>
            <a:off x="3848100" y="1617315"/>
            <a:ext cx="4495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Designed for clarity. No clutter, just your content.</a:t>
            </a:r>
            <a:endParaRPr/>
          </a:p>
        </p:txBody>
      </p:sp>
      <p:sp>
        <p:nvSpPr>
          <p:cNvPr id="298" name="Google Shape;298;p28"/>
          <p:cNvSpPr txBox="1"/>
          <p:nvPr/>
        </p:nvSpPr>
        <p:spPr>
          <a:xfrm>
            <a:off x="571500" y="6410325"/>
            <a:ext cx="101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User Experience</a:t>
            </a:r>
            <a:endParaRPr/>
          </a:p>
        </p:txBody>
      </p:sp>
      <p:sp>
        <p:nvSpPr>
          <p:cNvPr id="299" name="Google Shape;299;p28"/>
          <p:cNvSpPr txBox="1"/>
          <p:nvPr/>
        </p:nvSpPr>
        <p:spPr>
          <a:xfrm>
            <a:off x="11153775" y="6410325"/>
            <a:ext cx="4668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24 / 40</a:t>
            </a:r>
            <a:endParaRPr/>
          </a:p>
        </p:txBody>
      </p:sp>
      <p:pic>
        <p:nvPicPr>
          <p:cNvPr id="300" name="Google Shape;3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50" y="2000725"/>
            <a:ext cx="9291800" cy="41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05" name="Google Shape;30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9"/>
          <p:cNvSpPr txBox="1"/>
          <p:nvPr/>
        </p:nvSpPr>
        <p:spPr>
          <a:xfrm>
            <a:off x="762000" y="1561207"/>
            <a:ext cx="48006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F172A"/>
                </a:solidFill>
                <a:latin typeface="Outfit"/>
                <a:ea typeface="Outfit"/>
                <a:cs typeface="Outfit"/>
                <a:sym typeface="Outfit"/>
              </a:rPr>
              <a:t>We Speak Your Language</a:t>
            </a:r>
            <a:endParaRPr/>
          </a:p>
        </p:txBody>
      </p:sp>
      <p:sp>
        <p:nvSpPr>
          <p:cNvPr id="307" name="Google Shape;307;p29"/>
          <p:cNvSpPr txBox="1"/>
          <p:nvPr/>
        </p:nvSpPr>
        <p:spPr>
          <a:xfrm>
            <a:off x="762000" y="3210817"/>
            <a:ext cx="4572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Out of 1.9 billion websites, fewer than 0.01% support Amharic or Afan Oromo. We believe technology should adapt to you, not the other way around.</a:t>
            </a:r>
            <a:endParaRPr/>
          </a:p>
        </p:txBody>
      </p:sp>
      <p:pic>
        <p:nvPicPr>
          <p:cNvPr descr="image.png" id="308" name="Google Shape;30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09" name="Google Shape;30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4906267"/>
            <a:ext cx="11144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0" name="Google Shape;310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66925" y="4906267"/>
            <a:ext cx="120967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1" name="Google Shape;311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67100" y="4906267"/>
            <a:ext cx="149542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16" name="Google Shape;31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489620"/>
            <a:ext cx="523875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0"/>
          <p:cNvSpPr txBox="1"/>
          <p:nvPr/>
        </p:nvSpPr>
        <p:spPr>
          <a:xfrm>
            <a:off x="571500" y="571500"/>
            <a:ext cx="1160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Technology That Speaks </a:t>
            </a:r>
            <a:r>
              <a:rPr b="1" i="1" lang="en-US" sz="3600" u="none" cap="none" strike="noStrik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Your</a:t>
            </a:r>
            <a:r>
              <a:rPr b="1" i="0" lang="en-US" sz="3600" u="none" cap="none" strike="noStrik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 Language</a:t>
            </a:r>
            <a:endParaRPr/>
          </a:p>
        </p:txBody>
      </p:sp>
      <p:sp>
        <p:nvSpPr>
          <p:cNvPr id="318" name="Google Shape;318;p30"/>
          <p:cNvSpPr txBox="1"/>
          <p:nvPr/>
        </p:nvSpPr>
        <p:spPr>
          <a:xfrm>
            <a:off x="6381750" y="2434828"/>
            <a:ext cx="550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Clean, Intuitive Interface</a:t>
            </a:r>
            <a:endParaRPr/>
          </a:p>
        </p:txBody>
      </p:sp>
      <p:sp>
        <p:nvSpPr>
          <p:cNvPr id="319" name="Google Shape;319;p30"/>
          <p:cNvSpPr txBox="1"/>
          <p:nvPr/>
        </p:nvSpPr>
        <p:spPr>
          <a:xfrm>
            <a:off x="6381750" y="2842468"/>
            <a:ext cx="52389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No clutter. No confusion. Just your content, beautifully presented.</a:t>
            </a:r>
            <a:endParaRPr/>
          </a:p>
        </p:txBody>
      </p:sp>
      <p:sp>
        <p:nvSpPr>
          <p:cNvPr id="320" name="Google Shape;320;p30"/>
          <p:cNvSpPr txBox="1"/>
          <p:nvPr/>
        </p:nvSpPr>
        <p:spPr>
          <a:xfrm>
            <a:off x="6381750" y="3893790"/>
            <a:ext cx="550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Inclusive by Design</a:t>
            </a:r>
            <a:endParaRPr/>
          </a:p>
        </p:txBody>
      </p:sp>
      <p:sp>
        <p:nvSpPr>
          <p:cNvPr id="321" name="Google Shape;321;p30"/>
          <p:cNvSpPr txBox="1"/>
          <p:nvPr/>
        </p:nvSpPr>
        <p:spPr>
          <a:xfrm>
            <a:off x="6381750" y="4301430"/>
            <a:ext cx="5238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We proudly offer full support for </a:t>
            </a:r>
            <a:r>
              <a:rPr b="1" i="0" lang="en-US" sz="16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English, Amharic, and Afan Oromo</a:t>
            </a:r>
            <a:r>
              <a:rPr b="0" i="0" lang="en-US" sz="16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— because technology should adapt to you.</a:t>
            </a:r>
            <a:endParaRPr/>
          </a:p>
        </p:txBody>
      </p:sp>
      <p:pic>
        <p:nvPicPr>
          <p:cNvPr id="322" name="Google Shape;3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5" y="1489625"/>
            <a:ext cx="6138701" cy="45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27" name="Google Shape;32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7950" y="2427386"/>
            <a:ext cx="34924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1"/>
          <p:cNvSpPr txBox="1"/>
          <p:nvPr/>
        </p:nvSpPr>
        <p:spPr>
          <a:xfrm>
            <a:off x="571500" y="571500"/>
            <a:ext cx="1160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Why Choose NovaCloud?</a:t>
            </a:r>
            <a:endParaRPr/>
          </a:p>
        </p:txBody>
      </p:sp>
      <p:graphicFrame>
        <p:nvGraphicFramePr>
          <p:cNvPr id="329" name="Google Shape;329;p31"/>
          <p:cNvGraphicFramePr/>
          <p:nvPr/>
        </p:nvGraphicFramePr>
        <p:xfrm>
          <a:off x="266025" y="11729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{F3550FFF-22AE-4B5C-BDBD-2E5096BFC8CC}</a:tableStyleId>
              </a:tblPr>
              <a:tblGrid>
                <a:gridCol w="1580250"/>
                <a:gridCol w="2500600"/>
                <a:gridCol w="2904075"/>
              </a:tblGrid>
              <a:tr h="1112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Feature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64748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Giants (Google, Dropbox)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0284C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NovaCloud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2FE"/>
                    </a:solidFill>
                  </a:tcPr>
                </a:tc>
              </a:tr>
              <a:tr h="1112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475569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True Privacy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475569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They hold the key.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50" u="none" cap="none" strike="noStrike">
                          <a:solidFill>
                            <a:srgbClr val="0EA5E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Zero-Knowledge Encryption.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9FF"/>
                    </a:solidFill>
                  </a:tcPr>
                </a:tc>
              </a:tr>
              <a:tr h="1112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475569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For Everyone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475569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Global, but generic.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50" u="none" cap="none" strike="noStrike">
                          <a:solidFill>
                            <a:srgbClr val="0EA5E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Full Amharic &amp; Oromo support.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9FF"/>
                    </a:solidFill>
                  </a:tcPr>
                </a:tc>
              </a:tr>
              <a:tr h="1112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475569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AI-</a:t>
                      </a:r>
                      <a:r>
                        <a:rPr lang="en-US" sz="1650">
                          <a:solidFill>
                            <a:srgbClr val="475569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Helper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>
                          <a:solidFill>
                            <a:srgbClr val="475569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Help you across the website</a:t>
                      </a:r>
                      <a:r>
                        <a:rPr b="0" i="0" lang="en-US" sz="1650" u="none" cap="none" strike="noStrike">
                          <a:solidFill>
                            <a:srgbClr val="475569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.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50" u="none" cap="none" strike="noStrike">
                          <a:solidFill>
                            <a:srgbClr val="0EA5E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Smart </a:t>
                      </a:r>
                      <a:r>
                        <a:rPr b="1" lang="en-US" sz="1650">
                          <a:solidFill>
                            <a:srgbClr val="0EA5E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Assistant</a:t>
                      </a:r>
                      <a:r>
                        <a:rPr b="1" i="0" lang="en-US" sz="1650" u="none" cap="none" strike="noStrike">
                          <a:solidFill>
                            <a:srgbClr val="0EA5E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9FF"/>
                    </a:solidFill>
                  </a:tcPr>
                </a:tc>
              </a:tr>
              <a:tr h="1112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475569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Your Control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475569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Their rules.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50" u="none" cap="none" strike="noStrike">
                          <a:solidFill>
                            <a:srgbClr val="0EA5E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Data Sovereignty.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9FF"/>
                    </a:solidFill>
                  </a:tcPr>
                </a:tc>
              </a:tr>
            </a:tbl>
          </a:graphicData>
        </a:graphic>
      </p:graphicFrame>
      <p:pic>
        <p:nvPicPr>
          <p:cNvPr descr="image.png" id="330" name="Google Shape;33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950" y="2427386"/>
            <a:ext cx="34924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1"/>
          <p:cNvSpPr/>
          <p:nvPr/>
        </p:nvSpPr>
        <p:spPr>
          <a:xfrm>
            <a:off x="571500" y="2565945"/>
            <a:ext cx="1580400" cy="192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1"/>
          <p:cNvSpPr/>
          <p:nvPr/>
        </p:nvSpPr>
        <p:spPr>
          <a:xfrm>
            <a:off x="2151757" y="2565945"/>
            <a:ext cx="2500500" cy="192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1"/>
          <p:cNvSpPr/>
          <p:nvPr/>
        </p:nvSpPr>
        <p:spPr>
          <a:xfrm>
            <a:off x="4652367" y="2565945"/>
            <a:ext cx="2904000" cy="192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1"/>
          <p:cNvSpPr/>
          <p:nvPr/>
        </p:nvSpPr>
        <p:spPr>
          <a:xfrm>
            <a:off x="571500" y="3736330"/>
            <a:ext cx="1580400" cy="96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1"/>
          <p:cNvSpPr/>
          <p:nvPr/>
        </p:nvSpPr>
        <p:spPr>
          <a:xfrm>
            <a:off x="2151757" y="3736330"/>
            <a:ext cx="2500500" cy="96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1"/>
          <p:cNvSpPr/>
          <p:nvPr/>
        </p:nvSpPr>
        <p:spPr>
          <a:xfrm>
            <a:off x="4652367" y="3736330"/>
            <a:ext cx="2904000" cy="96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1"/>
          <p:cNvSpPr/>
          <p:nvPr/>
        </p:nvSpPr>
        <p:spPr>
          <a:xfrm>
            <a:off x="571500" y="4892426"/>
            <a:ext cx="1580400" cy="96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1"/>
          <p:cNvSpPr/>
          <p:nvPr/>
        </p:nvSpPr>
        <p:spPr>
          <a:xfrm>
            <a:off x="2151757" y="4892426"/>
            <a:ext cx="2500500" cy="96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4652367" y="4892426"/>
            <a:ext cx="2904000" cy="96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571500" y="6048523"/>
            <a:ext cx="1580400" cy="96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2151757" y="6048523"/>
            <a:ext cx="2500500" cy="96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4652367" y="6048523"/>
            <a:ext cx="2904000" cy="96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5" name="Google Shape;9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4500" y="3743325"/>
            <a:ext cx="11430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571500" y="2105025"/>
            <a:ext cx="1104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2563EB"/>
                </a:solidFill>
                <a:latin typeface="Poppins"/>
                <a:ea typeface="Poppins"/>
                <a:cs typeface="Poppins"/>
                <a:sym typeface="Poppins"/>
              </a:rPr>
              <a:t>PART ONE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357187" y="2552700"/>
            <a:ext cx="900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F172A"/>
                </a:solidFill>
                <a:latin typeface="Poppins"/>
                <a:ea typeface="Poppins"/>
                <a:cs typeface="Poppins"/>
                <a:sym typeface="Poppins"/>
              </a:rPr>
              <a:t>Introduction &amp; Context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571500" y="4257675"/>
            <a:ext cx="11049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Defining the state of modern cloud infrastructure.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47" name="Google Shape;34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9275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48" name="Google Shape;34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290762"/>
            <a:ext cx="52387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49" name="Google Shape;34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025" y="2300287"/>
            <a:ext cx="5219699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2"/>
          <p:cNvSpPr txBox="1"/>
          <p:nvPr/>
        </p:nvSpPr>
        <p:spPr>
          <a:xfrm>
            <a:off x="3150175" y="488210"/>
            <a:ext cx="5500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rgbClr val="0891B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Who is NovaCloud for?</a:t>
            </a:r>
            <a:endParaRPr sz="2100"/>
          </a:p>
        </p:txBody>
      </p:sp>
      <p:sp>
        <p:nvSpPr>
          <p:cNvPr id="351" name="Google Shape;351;p32"/>
          <p:cNvSpPr txBox="1"/>
          <p:nvPr/>
        </p:nvSpPr>
        <p:spPr>
          <a:xfrm>
            <a:off x="6715125" y="3100685"/>
            <a:ext cx="49053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Students:</a:t>
            </a:r>
            <a:r>
              <a:rPr b="0" i="0" lang="en-US" sz="16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Store assignments and research securely.</a:t>
            </a:r>
            <a:endParaRPr/>
          </a:p>
        </p:txBody>
      </p:sp>
      <p:sp>
        <p:nvSpPr>
          <p:cNvPr id="352" name="Google Shape;352;p32"/>
          <p:cNvSpPr txBox="1"/>
          <p:nvPr/>
        </p:nvSpPr>
        <p:spPr>
          <a:xfrm>
            <a:off x="6715125" y="3961507"/>
            <a:ext cx="49053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Professionals:</a:t>
            </a:r>
            <a:r>
              <a:rPr b="0" i="0" lang="en-US" sz="16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Access work files from home or office.</a:t>
            </a:r>
            <a:endParaRPr/>
          </a:p>
        </p:txBody>
      </p:sp>
      <p:sp>
        <p:nvSpPr>
          <p:cNvPr id="353" name="Google Shape;353;p32"/>
          <p:cNvSpPr txBox="1"/>
          <p:nvPr/>
        </p:nvSpPr>
        <p:spPr>
          <a:xfrm>
            <a:off x="6715125" y="4822328"/>
            <a:ext cx="4905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Creatives:</a:t>
            </a:r>
            <a:r>
              <a:rPr b="0" i="0" lang="en-US" sz="16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Backup high-res photos and videos.</a:t>
            </a:r>
            <a:endParaRPr/>
          </a:p>
        </p:txBody>
      </p:sp>
      <p:sp>
        <p:nvSpPr>
          <p:cNvPr id="354" name="Google Shape;354;p32"/>
          <p:cNvSpPr txBox="1"/>
          <p:nvPr/>
        </p:nvSpPr>
        <p:spPr>
          <a:xfrm>
            <a:off x="6715125" y="2290750"/>
            <a:ext cx="4680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0F172A"/>
                </a:solidFill>
                <a:latin typeface="Space Grotesk"/>
                <a:ea typeface="Space Grotesk"/>
                <a:cs typeface="Space Grotesk"/>
                <a:sym typeface="Space Grotesk"/>
              </a:rPr>
              <a:t>Built for Everyone</a:t>
            </a:r>
            <a:endParaRPr sz="300"/>
          </a:p>
        </p:txBody>
      </p:sp>
      <p:pic>
        <p:nvPicPr>
          <p:cNvPr descr="image.png" id="355" name="Google Shape;355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750" y="3138785"/>
            <a:ext cx="1809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56" name="Google Shape;35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750" y="3999607"/>
            <a:ext cx="1809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57" name="Google Shape;35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750" y="4860428"/>
            <a:ext cx="180975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62" name="Google Shape;36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489620"/>
            <a:ext cx="523875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3"/>
          <p:cNvSpPr txBox="1"/>
          <p:nvPr/>
        </p:nvSpPr>
        <p:spPr>
          <a:xfrm>
            <a:off x="571500" y="571500"/>
            <a:ext cx="1160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For Photographers &amp; Videographers</a:t>
            </a:r>
            <a:endParaRPr/>
          </a:p>
        </p:txBody>
      </p:sp>
      <p:pic>
        <p:nvPicPr>
          <p:cNvPr descr="image.png" id="364" name="Google Shape;36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489620"/>
            <a:ext cx="523875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3"/>
          <p:cNvSpPr txBox="1"/>
          <p:nvPr/>
        </p:nvSpPr>
        <p:spPr>
          <a:xfrm>
            <a:off x="6381750" y="2535733"/>
            <a:ext cx="550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Shoot without looking over your shoulder.</a:t>
            </a:r>
            <a:endParaRPr/>
          </a:p>
        </p:txBody>
      </p:sp>
      <p:sp>
        <p:nvSpPr>
          <p:cNvPr id="366" name="Google Shape;366;p33"/>
          <p:cNvSpPr txBox="1"/>
          <p:nvPr/>
        </p:nvSpPr>
        <p:spPr>
          <a:xfrm>
            <a:off x="6667500" y="3408164"/>
            <a:ext cx="4953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Massive File Support:</a:t>
            </a:r>
            <a:r>
              <a:rPr b="0" i="0" lang="en-US" sz="16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RAW, 4K, 8K—no problem.</a:t>
            </a:r>
            <a:endParaRPr/>
          </a:p>
        </p:txBody>
      </p:sp>
      <p:sp>
        <p:nvSpPr>
          <p:cNvPr id="367" name="Google Shape;367;p33"/>
          <p:cNvSpPr txBox="1"/>
          <p:nvPr/>
        </p:nvSpPr>
        <p:spPr>
          <a:xfrm>
            <a:off x="6667500" y="4383285"/>
            <a:ext cx="495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.png" id="368" name="Google Shape;36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750" y="3465314"/>
            <a:ext cx="19050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73" name="Google Shape;37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750" y="1489620"/>
            <a:ext cx="523875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4"/>
          <p:cNvSpPr txBox="1"/>
          <p:nvPr/>
        </p:nvSpPr>
        <p:spPr>
          <a:xfrm>
            <a:off x="571500" y="571500"/>
            <a:ext cx="1160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For Small Business Owners</a:t>
            </a:r>
            <a:endParaRPr/>
          </a:p>
        </p:txBody>
      </p:sp>
      <p:sp>
        <p:nvSpPr>
          <p:cNvPr id="375" name="Google Shape;375;p34"/>
          <p:cNvSpPr txBox="1"/>
          <p:nvPr/>
        </p:nvSpPr>
        <p:spPr>
          <a:xfrm>
            <a:off x="571500" y="2703314"/>
            <a:ext cx="55008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Enterprise-grade security, without the IT department.</a:t>
            </a:r>
            <a:endParaRPr/>
          </a:p>
        </p:txBody>
      </p:sp>
      <p:pic>
        <p:nvPicPr>
          <p:cNvPr descr="image.png" id="376" name="Google Shape;37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1489620"/>
            <a:ext cx="523875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4"/>
          <p:cNvSpPr txBox="1"/>
          <p:nvPr/>
        </p:nvSpPr>
        <p:spPr>
          <a:xfrm>
            <a:off x="857250" y="3575744"/>
            <a:ext cx="4953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Admin Dashboard:</a:t>
            </a:r>
            <a:r>
              <a:rPr b="0" i="0" lang="en-US" sz="16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Control team access easily.</a:t>
            </a:r>
            <a:endParaRPr/>
          </a:p>
        </p:txBody>
      </p:sp>
      <p:sp>
        <p:nvSpPr>
          <p:cNvPr id="378" name="Google Shape;378;p34"/>
          <p:cNvSpPr txBox="1"/>
          <p:nvPr/>
        </p:nvSpPr>
        <p:spPr>
          <a:xfrm>
            <a:off x="857250" y="4063305"/>
            <a:ext cx="4953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Share Files Easily: </a:t>
            </a:r>
            <a:r>
              <a:rPr lang="en-US" sz="165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Instant sync and share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image.png" id="379" name="Google Shape;37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632894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80" name="Google Shape;38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4120455"/>
            <a:ext cx="19050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85" name="Google Shape;38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6257925"/>
            <a:ext cx="1104900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5"/>
          <p:cNvSpPr txBox="1"/>
          <p:nvPr/>
        </p:nvSpPr>
        <p:spPr>
          <a:xfrm>
            <a:off x="571500" y="571500"/>
            <a:ext cx="11601450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Key Takeaways</a:t>
            </a:r>
            <a:endParaRPr/>
          </a:p>
        </p:txBody>
      </p:sp>
      <p:sp>
        <p:nvSpPr>
          <p:cNvPr id="387" name="Google Shape;387;p35"/>
          <p:cNvSpPr/>
          <p:nvPr/>
        </p:nvSpPr>
        <p:spPr>
          <a:xfrm>
            <a:off x="571500" y="1443930"/>
            <a:ext cx="762000" cy="57150"/>
          </a:xfrm>
          <a:prstGeom prst="roundRect">
            <a:avLst>
              <a:gd fmla="val 50000" name="adj"/>
            </a:avLst>
          </a:prstGeom>
          <a:solidFill>
            <a:srgbClr val="2563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5"/>
          <p:cNvSpPr txBox="1"/>
          <p:nvPr/>
        </p:nvSpPr>
        <p:spPr>
          <a:xfrm>
            <a:off x="466725" y="178683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389" name="Google Shape;389;p35"/>
          <p:cNvSpPr txBox="1"/>
          <p:nvPr/>
        </p:nvSpPr>
        <p:spPr>
          <a:xfrm>
            <a:off x="571500" y="1786830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Hardware is dead:</a:t>
            </a: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Physical drives are risky and expensive.</a:t>
            </a:r>
            <a:endParaRPr/>
          </a:p>
        </p:txBody>
      </p:sp>
      <p:sp>
        <p:nvSpPr>
          <p:cNvPr id="390" name="Google Shape;390;p35"/>
          <p:cNvSpPr txBox="1"/>
          <p:nvPr/>
        </p:nvSpPr>
        <p:spPr>
          <a:xfrm>
            <a:off x="466725" y="228213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391" name="Google Shape;391;p35"/>
          <p:cNvSpPr txBox="1"/>
          <p:nvPr/>
        </p:nvSpPr>
        <p:spPr>
          <a:xfrm>
            <a:off x="571500" y="2282130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Security is paramount:</a:t>
            </a: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NovaCloud offers zero-knowledge encryption.</a:t>
            </a:r>
            <a:endParaRPr/>
          </a:p>
        </p:txBody>
      </p:sp>
      <p:sp>
        <p:nvSpPr>
          <p:cNvPr id="392" name="Google Shape;392;p35"/>
          <p:cNvSpPr txBox="1"/>
          <p:nvPr/>
        </p:nvSpPr>
        <p:spPr>
          <a:xfrm>
            <a:off x="466725" y="277743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393" name="Google Shape;393;p35"/>
          <p:cNvSpPr txBox="1"/>
          <p:nvPr/>
        </p:nvSpPr>
        <p:spPr>
          <a:xfrm>
            <a:off x="571500" y="2777430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Accessibility is key:</a:t>
            </a: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Your data follows you everywhere.</a:t>
            </a:r>
            <a:endParaRPr/>
          </a:p>
        </p:txBody>
      </p:sp>
      <p:sp>
        <p:nvSpPr>
          <p:cNvPr id="394" name="Google Shape;394;p35"/>
          <p:cNvSpPr txBox="1"/>
          <p:nvPr/>
        </p:nvSpPr>
        <p:spPr>
          <a:xfrm>
            <a:off x="466725" y="327273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395" name="Google Shape;395;p35"/>
          <p:cNvSpPr txBox="1"/>
          <p:nvPr/>
        </p:nvSpPr>
        <p:spPr>
          <a:xfrm>
            <a:off x="571500" y="3272730"/>
            <a:ext cx="11049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AI is the future:</a:t>
            </a: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 website that have AI helper and assistant is the feature</a:t>
            </a: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396" name="Google Shape;396;p35"/>
          <p:cNvSpPr txBox="1"/>
          <p:nvPr/>
        </p:nvSpPr>
        <p:spPr>
          <a:xfrm>
            <a:off x="571500" y="6410325"/>
            <a:ext cx="40005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Recap</a:t>
            </a:r>
            <a:endParaRPr/>
          </a:p>
        </p:txBody>
      </p:sp>
      <p:sp>
        <p:nvSpPr>
          <p:cNvPr id="397" name="Google Shape;397;p35"/>
          <p:cNvSpPr txBox="1"/>
          <p:nvPr/>
        </p:nvSpPr>
        <p:spPr>
          <a:xfrm>
            <a:off x="11153775" y="6410325"/>
            <a:ext cx="466725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38 / 40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02" name="Google Shape;40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6257925"/>
            <a:ext cx="110490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03" name="Google Shape;40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8012" y="1325083"/>
            <a:ext cx="50482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6"/>
          <p:cNvSpPr txBox="1"/>
          <p:nvPr/>
        </p:nvSpPr>
        <p:spPr>
          <a:xfrm>
            <a:off x="1381050" y="1694800"/>
            <a:ext cx="9001200" cy="27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F172A"/>
                </a:solidFill>
                <a:latin typeface="Calibri"/>
                <a:ea typeface="Calibri"/>
                <a:cs typeface="Calibri"/>
                <a:sym typeface="Calibri"/>
              </a:rPr>
              <a:t>To provide secure, enterprise-grade cloud data protection that prioritizes privacy, simplicity, and global accessibility for modern users and businesses.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6"/>
          <p:cNvSpPr txBox="1"/>
          <p:nvPr/>
        </p:nvSpPr>
        <p:spPr>
          <a:xfrm>
            <a:off x="1809750" y="5336516"/>
            <a:ext cx="8572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— The NovaCloud Mission</a:t>
            </a:r>
            <a:endParaRPr/>
          </a:p>
        </p:txBody>
      </p:sp>
      <p:sp>
        <p:nvSpPr>
          <p:cNvPr id="406" name="Google Shape;406;p36"/>
          <p:cNvSpPr txBox="1"/>
          <p:nvPr/>
        </p:nvSpPr>
        <p:spPr>
          <a:xfrm>
            <a:off x="571500" y="6410325"/>
            <a:ext cx="466725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Mission</a:t>
            </a:r>
            <a:endParaRPr/>
          </a:p>
        </p:txBody>
      </p:sp>
      <p:sp>
        <p:nvSpPr>
          <p:cNvPr id="407" name="Google Shape;407;p36"/>
          <p:cNvSpPr txBox="1"/>
          <p:nvPr/>
        </p:nvSpPr>
        <p:spPr>
          <a:xfrm>
            <a:off x="11182350" y="6410325"/>
            <a:ext cx="43815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19 / 40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12" name="Google Shape;41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13" name="Google Shape;41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6257925"/>
            <a:ext cx="1104900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7"/>
          <p:cNvSpPr txBox="1"/>
          <p:nvPr/>
        </p:nvSpPr>
        <p:spPr>
          <a:xfrm>
            <a:off x="4339335" y="2293347"/>
            <a:ext cx="304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Questions?</a:t>
            </a:r>
            <a:endParaRPr/>
          </a:p>
        </p:txBody>
      </p:sp>
      <p:sp>
        <p:nvSpPr>
          <p:cNvPr id="415" name="Google Shape;415;p37"/>
          <p:cNvSpPr txBox="1"/>
          <p:nvPr/>
        </p:nvSpPr>
        <p:spPr>
          <a:xfrm>
            <a:off x="3281700" y="3059700"/>
            <a:ext cx="56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We're here to discuss your data future.</a:t>
            </a:r>
            <a:endParaRPr/>
          </a:p>
        </p:txBody>
      </p:sp>
      <p:pic>
        <p:nvPicPr>
          <p:cNvPr descr="image.png" id="416" name="Google Shape;41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3462" y="1081722"/>
            <a:ext cx="1190625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7"/>
          <p:cNvSpPr txBox="1"/>
          <p:nvPr/>
        </p:nvSpPr>
        <p:spPr>
          <a:xfrm>
            <a:off x="571500" y="6410325"/>
            <a:ext cx="28575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Q&amp;A</a:t>
            </a:r>
            <a:endParaRPr/>
          </a:p>
        </p:txBody>
      </p:sp>
      <p:sp>
        <p:nvSpPr>
          <p:cNvPr id="418" name="Google Shape;418;p37"/>
          <p:cNvSpPr txBox="1"/>
          <p:nvPr/>
        </p:nvSpPr>
        <p:spPr>
          <a:xfrm>
            <a:off x="11153775" y="6410325"/>
            <a:ext cx="466725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39 / 40</a:t>
            </a:r>
            <a:endParaRPr/>
          </a:p>
        </p:txBody>
      </p:sp>
      <p:sp>
        <p:nvSpPr>
          <p:cNvPr id="419" name="Google Shape;419;p37"/>
          <p:cNvSpPr/>
          <p:nvPr/>
        </p:nvSpPr>
        <p:spPr>
          <a:xfrm flipH="1">
            <a:off x="5062200" y="4443711"/>
            <a:ext cx="11100" cy="7995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7"/>
          <p:cNvSpPr txBox="1"/>
          <p:nvPr/>
        </p:nvSpPr>
        <p:spPr>
          <a:xfrm>
            <a:off x="3330900" y="4558200"/>
            <a:ext cx="1403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Abraham</a:t>
            </a:r>
            <a:endParaRPr/>
          </a:p>
        </p:txBody>
      </p:sp>
      <p:sp>
        <p:nvSpPr>
          <p:cNvPr id="421" name="Google Shape;421;p37"/>
          <p:cNvSpPr txBox="1"/>
          <p:nvPr/>
        </p:nvSpPr>
        <p:spPr>
          <a:xfrm>
            <a:off x="3330900" y="5066875"/>
            <a:ext cx="1190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Presenter</a:t>
            </a:r>
            <a:endParaRPr/>
          </a:p>
        </p:txBody>
      </p:sp>
      <p:sp>
        <p:nvSpPr>
          <p:cNvPr id="422" name="Google Shape;422;p37"/>
          <p:cNvSpPr txBox="1"/>
          <p:nvPr/>
        </p:nvSpPr>
        <p:spPr>
          <a:xfrm>
            <a:off x="5501825" y="4437325"/>
            <a:ext cx="323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EA5E9"/>
                </a:solidFill>
                <a:latin typeface="Inter"/>
                <a:ea typeface="Inter"/>
                <a:cs typeface="Inter"/>
                <a:sym typeface="Inter"/>
              </a:rPr>
              <a:t>www.novacloud.com</a:t>
            </a:r>
            <a:endParaRPr/>
          </a:p>
        </p:txBody>
      </p:sp>
      <p:sp>
        <p:nvSpPr>
          <p:cNvPr id="423" name="Google Shape;423;p37"/>
          <p:cNvSpPr txBox="1"/>
          <p:nvPr/>
        </p:nvSpPr>
        <p:spPr>
          <a:xfrm>
            <a:off x="5501825" y="4987175"/>
            <a:ext cx="2752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contact@novacloud.com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28" name="Google Shape;42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28750" y="2571750"/>
            <a:ext cx="5715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29" name="Google Shape;42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3013620"/>
            <a:ext cx="11049000" cy="3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8"/>
          <p:cNvSpPr txBox="1"/>
          <p:nvPr/>
        </p:nvSpPr>
        <p:spPr>
          <a:xfrm>
            <a:off x="295275" y="571500"/>
            <a:ext cx="11601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0F172A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  <a:endParaRPr/>
          </a:p>
        </p:txBody>
      </p:sp>
      <p:sp>
        <p:nvSpPr>
          <p:cNvPr id="431" name="Google Shape;431;p38"/>
          <p:cNvSpPr txBox="1"/>
          <p:nvPr/>
        </p:nvSpPr>
        <p:spPr>
          <a:xfrm>
            <a:off x="571500" y="1847850"/>
            <a:ext cx="11049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Ready to elevate your data?</a:t>
            </a:r>
            <a:endParaRPr/>
          </a:p>
        </p:txBody>
      </p:sp>
      <p:sp>
        <p:nvSpPr>
          <p:cNvPr id="432" name="Google Shape;432;p38"/>
          <p:cNvSpPr txBox="1"/>
          <p:nvPr/>
        </p:nvSpPr>
        <p:spPr>
          <a:xfrm>
            <a:off x="571500" y="6414045"/>
            <a:ext cx="11049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EA5E9"/>
                </a:solidFill>
                <a:latin typeface="Inter"/>
                <a:ea typeface="Inter"/>
                <a:cs typeface="Inter"/>
                <a:sym typeface="Inter"/>
              </a:rPr>
              <a:t>www.novacloud.com</a:t>
            </a:r>
            <a:endParaRPr/>
          </a:p>
        </p:txBody>
      </p:sp>
      <p:sp>
        <p:nvSpPr>
          <p:cNvPr id="433" name="Google Shape;433;p38"/>
          <p:cNvSpPr txBox="1"/>
          <p:nvPr/>
        </p:nvSpPr>
        <p:spPr>
          <a:xfrm>
            <a:off x="952500" y="3594645"/>
            <a:ext cx="10287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Presentation Created By:</a:t>
            </a: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Abraham</a:t>
            </a:r>
            <a:endParaRPr/>
          </a:p>
        </p:txBody>
      </p:sp>
      <p:sp>
        <p:nvSpPr>
          <p:cNvPr id="434" name="Google Shape;434;p38"/>
          <p:cNvSpPr txBox="1"/>
          <p:nvPr/>
        </p:nvSpPr>
        <p:spPr>
          <a:xfrm>
            <a:off x="952500" y="4089945"/>
            <a:ext cx="10287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Sources &amp; Data:</a:t>
            </a:r>
            <a:endParaRPr/>
          </a:p>
        </p:txBody>
      </p:sp>
      <p:sp>
        <p:nvSpPr>
          <p:cNvPr id="435" name="Google Shape;435;p38"/>
          <p:cNvSpPr txBox="1"/>
          <p:nvPr/>
        </p:nvSpPr>
        <p:spPr>
          <a:xfrm>
            <a:off x="952500" y="4585245"/>
            <a:ext cx="10287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TechGlobal Data Loss Report 2024</a:t>
            </a:r>
            <a:endParaRPr/>
          </a:p>
        </p:txBody>
      </p:sp>
      <p:sp>
        <p:nvSpPr>
          <p:cNvPr id="436" name="Google Shape;436;p38"/>
          <p:cNvSpPr txBox="1"/>
          <p:nvPr/>
        </p:nvSpPr>
        <p:spPr>
          <a:xfrm>
            <a:off x="952500" y="4890045"/>
            <a:ext cx="10287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International Data Security Institute (IDSI)</a:t>
            </a:r>
            <a:endParaRPr/>
          </a:p>
        </p:txBody>
      </p:sp>
      <p:sp>
        <p:nvSpPr>
          <p:cNvPr id="437" name="Google Shape;437;p38"/>
          <p:cNvSpPr txBox="1"/>
          <p:nvPr/>
        </p:nvSpPr>
        <p:spPr>
          <a:xfrm>
            <a:off x="952500" y="5194845"/>
            <a:ext cx="10287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Cloud Computing Alliance Annual Review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03" name="Google Shape;1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750" y="571500"/>
            <a:ext cx="5238750" cy="527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4" name="Google Shape;10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5819775"/>
            <a:ext cx="1104900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571500" y="1318319"/>
            <a:ext cx="5500687" cy="117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Explosion of Data</a:t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571500" y="2777430"/>
            <a:ext cx="762000" cy="57150"/>
          </a:xfrm>
          <a:prstGeom prst="roundRect">
            <a:avLst>
              <a:gd fmla="val 50000" name="adj"/>
            </a:avLst>
          </a:prstGeom>
          <a:solidFill>
            <a:srgbClr val="2563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571500" y="3120330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We are creating more data in a single year than in the entire history of humanity combined prior to 2010.</a:t>
            </a:r>
            <a:endParaRPr/>
          </a:p>
        </p:txBody>
      </p:sp>
      <p:pic>
        <p:nvPicPr>
          <p:cNvPr descr="image.png" id="108" name="Google Shape;10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750" y="571500"/>
            <a:ext cx="5238750" cy="52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571500" y="5972175"/>
            <a:ext cx="97155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The Landscape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11239500" y="5972175"/>
            <a:ext cx="3810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6 / 40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571500" y="4110930"/>
            <a:ext cx="523875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2563EB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400%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571500" y="4796730"/>
            <a:ext cx="52387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Growth in personal file storage needs since 2020.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17" name="Google Shape;1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8" name="Google Shape;11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6257925"/>
            <a:ext cx="1104900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2125503" y="2177355"/>
            <a:ext cx="7940992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0" u="none" cap="none" strike="noStrike">
                <a:solidFill>
                  <a:srgbClr val="0F172A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Zettabytes.</a:t>
            </a: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2314575" y="3644205"/>
            <a:ext cx="7562850" cy="42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The world will generate 180 zettabytes of data by 2025.</a:t>
            </a: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2314575" y="4451895"/>
            <a:ext cx="75628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Are you ready to store it?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571500" y="6410325"/>
            <a:ext cx="752475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Introduction</a:t>
            </a: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11268075" y="6410325"/>
            <a:ext cx="352425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1 / 40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9" name="Google Shape;12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4500" y="3743325"/>
            <a:ext cx="11430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/>
        </p:nvSpPr>
        <p:spPr>
          <a:xfrm>
            <a:off x="571500" y="2105025"/>
            <a:ext cx="1104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2563EB"/>
                </a:solidFill>
                <a:latin typeface="Poppins"/>
                <a:ea typeface="Poppins"/>
                <a:cs typeface="Poppins"/>
                <a:sym typeface="Poppins"/>
              </a:rPr>
              <a:t>PART TWO</a:t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357187" y="2552700"/>
            <a:ext cx="900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F172A"/>
                </a:solidFill>
                <a:latin typeface="Poppins"/>
                <a:ea typeface="Poppins"/>
                <a:cs typeface="Poppins"/>
                <a:sym typeface="Poppins"/>
              </a:rPr>
              <a:t>The Problem</a:t>
            </a:r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571500" y="4257675"/>
            <a:ext cx="11049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The growing friction of decentralized storage.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37" name="Google Shape;13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571500"/>
            <a:ext cx="5238750" cy="3967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8" name="Google Shape;13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4510087"/>
            <a:ext cx="110490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9" name="Google Shape;13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571500"/>
            <a:ext cx="5238750" cy="396716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6381750" y="998785"/>
            <a:ext cx="5500687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Old Standard</a:t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6381750" y="1871216"/>
            <a:ext cx="762000" cy="57150"/>
          </a:xfrm>
          <a:prstGeom prst="roundRect">
            <a:avLst>
              <a:gd fmla="val 50000" name="adj"/>
            </a:avLst>
          </a:prstGeom>
          <a:solidFill>
            <a:srgbClr val="2563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6381750" y="2214116"/>
            <a:ext cx="5500687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E293B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Physical Hard Drives</a:t>
            </a: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6381750" y="2701676"/>
            <a:ext cx="52387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For decades, we relied on spinning magnetic disks.</a:t>
            </a:r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571500" y="4662487"/>
            <a:ext cx="809625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Legacy Tech</a:t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11249025" y="4662487"/>
            <a:ext cx="371475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7 / 40</a:t>
            </a:r>
            <a:endParaRPr/>
          </a:p>
        </p:txBody>
      </p:sp>
      <p:sp>
        <p:nvSpPr>
          <p:cNvPr id="146" name="Google Shape;146;p18"/>
          <p:cNvSpPr txBox="1"/>
          <p:nvPr/>
        </p:nvSpPr>
        <p:spPr>
          <a:xfrm>
            <a:off x="6467475" y="3196976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6572250" y="3196976"/>
            <a:ext cx="50482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Bulky and requires cables.</a:t>
            </a: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6467475" y="3501776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49" name="Google Shape;149;p18"/>
          <p:cNvSpPr txBox="1"/>
          <p:nvPr/>
        </p:nvSpPr>
        <p:spPr>
          <a:xfrm>
            <a:off x="6572250" y="3501776"/>
            <a:ext cx="50482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Limited capacity (buy, fill, buy another).</a:t>
            </a: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6467475" y="3806576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6572250" y="3806576"/>
            <a:ext cx="50482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Zero accessibility when away from home.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56" name="Google Shape;15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6257925"/>
            <a:ext cx="110490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7" name="Google Shape;15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3078509"/>
            <a:ext cx="3492400" cy="2449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8" name="Google Shape;15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9650" y="3078509"/>
            <a:ext cx="3492549" cy="2449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9" name="Google Shape;15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7950" y="3078509"/>
            <a:ext cx="3492400" cy="244971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/>
        </p:nvSpPr>
        <p:spPr>
          <a:xfrm>
            <a:off x="3625691" y="1329779"/>
            <a:ext cx="4940617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Hardware is Fragile</a:t>
            </a: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2805112" y="2202209"/>
            <a:ext cx="65817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All hard drives have a 100% failure rate. It's not a matter of </a:t>
            </a:r>
            <a:r>
              <a:rPr b="0" i="1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if</a:t>
            </a: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, but </a:t>
            </a:r>
            <a:r>
              <a:rPr b="0" i="1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when</a:t>
            </a: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571500" y="6410325"/>
            <a:ext cx="4953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Fragility</a:t>
            </a:r>
            <a:endParaRPr/>
          </a:p>
        </p:txBody>
      </p:sp>
      <p:sp>
        <p:nvSpPr>
          <p:cNvPr id="163" name="Google Shape;163;p19"/>
          <p:cNvSpPr txBox="1"/>
          <p:nvPr/>
        </p:nvSpPr>
        <p:spPr>
          <a:xfrm>
            <a:off x="11239500" y="6410325"/>
            <a:ext cx="3810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9 / 40</a:t>
            </a:r>
            <a:endParaRPr/>
          </a:p>
        </p:txBody>
      </p:sp>
      <p:pic>
        <p:nvPicPr>
          <p:cNvPr descr="image.png" id="164" name="Google Shape;164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6775" y="3373784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/>
        </p:nvSpPr>
        <p:spPr>
          <a:xfrm>
            <a:off x="866775" y="4135784"/>
            <a:ext cx="3046943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E293B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Water Damage</a:t>
            </a:r>
            <a:endParaRPr/>
          </a:p>
        </p:txBody>
      </p:sp>
      <p:sp>
        <p:nvSpPr>
          <p:cNvPr id="166" name="Google Shape;166;p19"/>
          <p:cNvSpPr txBox="1"/>
          <p:nvPr/>
        </p:nvSpPr>
        <p:spPr>
          <a:xfrm>
            <a:off x="866775" y="4623345"/>
            <a:ext cx="29018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One spilled coffee can wipe out a terabyte of work instantly.</a:t>
            </a:r>
            <a:endParaRPr/>
          </a:p>
        </p:txBody>
      </p:sp>
      <p:pic>
        <p:nvPicPr>
          <p:cNvPr descr="image.png" id="167" name="Google Shape;167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44925" y="3373784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/>
        </p:nvSpPr>
        <p:spPr>
          <a:xfrm>
            <a:off x="4644925" y="4135784"/>
            <a:ext cx="3047099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E293B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Physical Drops</a:t>
            </a:r>
            <a:endParaRPr/>
          </a:p>
        </p:txBody>
      </p:sp>
      <p:sp>
        <p:nvSpPr>
          <p:cNvPr id="169" name="Google Shape;169;p19"/>
          <p:cNvSpPr txBox="1"/>
          <p:nvPr/>
        </p:nvSpPr>
        <p:spPr>
          <a:xfrm>
            <a:off x="4644925" y="4623345"/>
            <a:ext cx="2901999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Mechanical drives break with a single fall from a desk.</a:t>
            </a:r>
            <a:endParaRPr/>
          </a:p>
        </p:txBody>
      </p:sp>
      <p:pic>
        <p:nvPicPr>
          <p:cNvPr descr="image.png" id="170" name="Google Shape;170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23225" y="3373784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 txBox="1"/>
          <p:nvPr/>
        </p:nvSpPr>
        <p:spPr>
          <a:xfrm>
            <a:off x="8423225" y="4135784"/>
            <a:ext cx="3046943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E293B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Overheating</a:t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8423225" y="4623345"/>
            <a:ext cx="29018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Poor ventilation leads to silent data corruption.</a:t>
            </a:r>
            <a:endParaRPr/>
          </a:p>
        </p:txBody>
      </p:sp>
      <p:pic>
        <p:nvPicPr>
          <p:cNvPr descr="image.png" id="173" name="Google Shape;173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66800" y="3545234"/>
            <a:ext cx="1714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4" name="Google Shape;174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16375" y="3545234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5" name="Google Shape;175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580387" y="3545234"/>
            <a:ext cx="25717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80" name="Google Shape;1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750" y="571500"/>
            <a:ext cx="5238750" cy="527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1" name="Google Shape;18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5819775"/>
            <a:ext cx="110490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2" name="Google Shape;18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4133850"/>
            <a:ext cx="5238750" cy="106293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571500" y="1223069"/>
            <a:ext cx="5500687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Physical Theft</a:t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571500" y="2095500"/>
            <a:ext cx="762000" cy="57150"/>
          </a:xfrm>
          <a:prstGeom prst="roundRect">
            <a:avLst>
              <a:gd fmla="val 50000" name="adj"/>
            </a:avLst>
          </a:prstGeom>
          <a:solidFill>
            <a:srgbClr val="2563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571500" y="2438400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If someone steals your laptop bag, they steal your digital identity.</a:t>
            </a:r>
            <a:endParaRPr/>
          </a:p>
        </p:txBody>
      </p:sp>
      <p:sp>
        <p:nvSpPr>
          <p:cNvPr id="186" name="Google Shape;186;p20"/>
          <p:cNvSpPr txBox="1"/>
          <p:nvPr/>
        </p:nvSpPr>
        <p:spPr>
          <a:xfrm>
            <a:off x="571500" y="3238500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External drives rarely have encryption enabled by default. Plug it in, and the data is open to anyone.</a:t>
            </a:r>
            <a:endParaRPr/>
          </a:p>
        </p:txBody>
      </p:sp>
      <p:pic>
        <p:nvPicPr>
          <p:cNvPr descr="image.png" id="187" name="Google Shape;18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750" y="571500"/>
            <a:ext cx="5238750" cy="52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571500" y="5972175"/>
            <a:ext cx="8763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Security Risks</a:t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11182350" y="5972175"/>
            <a:ext cx="43815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10 / 40</a:t>
            </a:r>
            <a:endParaRPr/>
          </a:p>
        </p:txBody>
      </p:sp>
      <p:sp>
        <p:nvSpPr>
          <p:cNvPr id="190" name="Google Shape;190;p20"/>
          <p:cNvSpPr txBox="1"/>
          <p:nvPr/>
        </p:nvSpPr>
        <p:spPr>
          <a:xfrm>
            <a:off x="904875" y="4429125"/>
            <a:ext cx="4840605" cy="167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Statistic</a:t>
            </a:r>
            <a:endParaRPr/>
          </a:p>
        </p:txBody>
      </p:sp>
      <p:sp>
        <p:nvSpPr>
          <p:cNvPr id="191" name="Google Shape;191;p20"/>
          <p:cNvSpPr txBox="1"/>
          <p:nvPr/>
        </p:nvSpPr>
        <p:spPr>
          <a:xfrm>
            <a:off x="904875" y="4596705"/>
            <a:ext cx="4610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 laptop is stolen every 53 seconds.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6" name="Google Shape;19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7" name="Google Shape;19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864965"/>
            <a:ext cx="523875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8" name="Google Shape;19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1864965"/>
            <a:ext cx="523875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/>
          <p:nvPr/>
        </p:nvSpPr>
        <p:spPr>
          <a:xfrm>
            <a:off x="6762750" y="2646312"/>
            <a:ext cx="48579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33415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Inaccessible:</a:t>
            </a:r>
            <a:r>
              <a:rPr b="0" i="0" lang="en-US" sz="1650" u="none" cap="none" strike="noStrike">
                <a:solidFill>
                  <a:srgbClr val="33415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"I left the file on my home computer."</a:t>
            </a:r>
            <a:endParaRPr/>
          </a:p>
        </p:txBody>
      </p:sp>
      <p:sp>
        <p:nvSpPr>
          <p:cNvPr id="200" name="Google Shape;200;p21"/>
          <p:cNvSpPr txBox="1"/>
          <p:nvPr/>
        </p:nvSpPr>
        <p:spPr>
          <a:xfrm>
            <a:off x="6762750" y="3545234"/>
            <a:ext cx="485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33415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Fragile:</a:t>
            </a:r>
            <a:r>
              <a:rPr b="0" i="0" lang="en-US" sz="1650" u="none" cap="none" strike="noStrike">
                <a:solidFill>
                  <a:srgbClr val="33415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"The drive corrupted. It's all gone."</a:t>
            </a:r>
            <a:endParaRPr/>
          </a:p>
        </p:txBody>
      </p:sp>
      <p:sp>
        <p:nvSpPr>
          <p:cNvPr id="201" name="Google Shape;201;p21"/>
          <p:cNvSpPr txBox="1"/>
          <p:nvPr/>
        </p:nvSpPr>
        <p:spPr>
          <a:xfrm>
            <a:off x="6762750" y="4108995"/>
            <a:ext cx="485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33415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Limited:</a:t>
            </a:r>
            <a:r>
              <a:rPr b="0" i="0" lang="en-US" sz="1650" u="none" cap="none" strike="noStrike">
                <a:solidFill>
                  <a:srgbClr val="33415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"Storage Full. Please delete items."</a:t>
            </a:r>
            <a:endParaRPr/>
          </a:p>
        </p:txBody>
      </p:sp>
      <p:sp>
        <p:nvSpPr>
          <p:cNvPr id="202" name="Google Shape;202;p21"/>
          <p:cNvSpPr txBox="1"/>
          <p:nvPr/>
        </p:nvSpPr>
        <p:spPr>
          <a:xfrm>
            <a:off x="6762750" y="4672756"/>
            <a:ext cx="485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33415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Isolated:</a:t>
            </a:r>
            <a:r>
              <a:rPr b="0" i="0" lang="en-US" sz="1650" u="none" cap="none" strike="noStrike">
                <a:solidFill>
                  <a:srgbClr val="33415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"I can't share this video, it's too big."</a:t>
            </a:r>
            <a:endParaRPr/>
          </a:p>
        </p:txBody>
      </p:sp>
      <p:sp>
        <p:nvSpPr>
          <p:cNvPr id="203" name="Google Shape;203;p21"/>
          <p:cNvSpPr txBox="1"/>
          <p:nvPr/>
        </p:nvSpPr>
        <p:spPr>
          <a:xfrm>
            <a:off x="3276600" y="571500"/>
            <a:ext cx="592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F172A"/>
                </a:solidFill>
                <a:latin typeface="Outfit"/>
                <a:ea typeface="Outfit"/>
                <a:cs typeface="Outfit"/>
                <a:sym typeface="Outfit"/>
              </a:rPr>
              <a:t>The "Old Tech" Struggle</a:t>
            </a:r>
            <a:endParaRPr/>
          </a:p>
        </p:txBody>
      </p:sp>
      <p:pic>
        <p:nvPicPr>
          <p:cNvPr descr="image.png" id="204" name="Google Shape;20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750" y="2684412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5" name="Google Shape;20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750" y="3583334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6" name="Google Shape;20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750" y="414709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7" name="Google Shape;20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750" y="4710856"/>
            <a:ext cx="2286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/>
        </p:nvSpPr>
        <p:spPr>
          <a:xfrm>
            <a:off x="4365100" y="5941625"/>
            <a:ext cx="40893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